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7" r:id="rId3"/>
    <p:sldId id="257" r:id="rId4"/>
    <p:sldId id="260" r:id="rId5"/>
    <p:sldId id="266" r:id="rId6"/>
    <p:sldId id="262" r:id="rId7"/>
    <p:sldId id="280" r:id="rId8"/>
    <p:sldId id="263" r:id="rId9"/>
    <p:sldId id="281"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4" autoAdjust="0"/>
    <p:restoredTop sz="45621" autoAdjust="0"/>
  </p:normalViewPr>
  <p:slideViewPr>
    <p:cSldViewPr snapToGrid="0">
      <p:cViewPr varScale="1">
        <p:scale>
          <a:sx n="37" d="100"/>
          <a:sy n="37" d="100"/>
        </p:scale>
        <p:origin x="1522" y="48"/>
      </p:cViewPr>
      <p:guideLst/>
    </p:cSldViewPr>
  </p:slideViewPr>
  <p:notesTextViewPr>
    <p:cViewPr>
      <p:scale>
        <a:sx n="1" d="1"/>
        <a:sy n="1" d="1"/>
      </p:scale>
      <p:origin x="0" y="-49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A7E290-1001-46EC-8413-DBFAF1F439BE}" type="datetimeFigureOut">
              <a:rPr lang="en-GB" smtClean="0"/>
              <a:t>05/10/2023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78212-19FC-42E0-8115-846D9635D0B6}" type="slidenum">
              <a:rPr lang="en-GB" smtClean="0"/>
              <a:t>‹#›</a:t>
            </a:fld>
            <a:endParaRPr lang="en-GB"/>
          </a:p>
        </p:txBody>
      </p:sp>
    </p:spTree>
    <p:extLst>
      <p:ext uri="{BB962C8B-B14F-4D97-AF65-F5344CB8AC3E}">
        <p14:creationId xmlns:p14="http://schemas.microsoft.com/office/powerpoint/2010/main" val="2841520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ZKrejuEtP5w"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1</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This week we are taking part in Road Safety Week</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Road Safety Week is a big road safety campaign and it happens every year.</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b="0" i="0" dirty="0">
                <a:solidFill>
                  <a:srgbClr val="282828"/>
                </a:solidFill>
                <a:effectLst/>
                <a:latin typeface="ff-tisa-sans-web-pro"/>
              </a:rPr>
              <a:t>We’re going to be talking about road safety all week and this is important because we all use roads and it’s important to talk about what we need to make sure our journeys are safe.</a:t>
            </a:r>
          </a:p>
          <a:p>
            <a:pPr>
              <a:lnSpc>
                <a:spcPct val="107000"/>
              </a:lnSpc>
              <a:spcAft>
                <a:spcPts val="800"/>
              </a:spcAft>
            </a:pPr>
            <a:endParaRPr lang="en-US" sz="2800" b="0" i="0" dirty="0">
              <a:solidFill>
                <a:srgbClr val="282828"/>
              </a:solidFill>
              <a:effectLst/>
              <a:latin typeface="ff-tisa-sans-web-pro"/>
            </a:endParaRPr>
          </a:p>
          <a:p>
            <a:pPr>
              <a:lnSpc>
                <a:spcPct val="107000"/>
              </a:lnSpc>
              <a:spcAft>
                <a:spcPts val="800"/>
              </a:spcAft>
            </a:pPr>
            <a:r>
              <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 note about sensitivity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Discussions about road safety should be approached with care. If you are aware that a pupil has been affected by a road crash, either directly or indirectly, please talk to them and their parent or carer before involving them in any Road Safety Week activities. Please take individual needs into consideration when planning your activities and carry out risk assessments where required.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Move to next slide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3278212-19FC-42E0-8115-846D9635D0B6}" type="slidenum">
              <a:rPr lang="en-GB" smtClean="0"/>
              <a:t>1</a:t>
            </a:fld>
            <a:endParaRPr lang="en-GB"/>
          </a:p>
        </p:txBody>
      </p:sp>
    </p:spTree>
    <p:extLst>
      <p:ext uri="{BB962C8B-B14F-4D97-AF65-F5344CB8AC3E}">
        <p14:creationId xmlns:p14="http://schemas.microsoft.com/office/powerpoint/2010/main" val="634530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10</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Shouting out for road safety</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Remember we’re taking part in a campaign called Road Safety Week and talking about road safety.</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We’re thinking about how we travel, who we share our roads with and how we can all use roads safely.</a:t>
            </a:r>
          </a:p>
          <a:p>
            <a:pPr>
              <a:lnSpc>
                <a:spcPct val="107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Our grown ups can help us too.</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Say to younger children that they should always hold hands with a grown-up when walking near roads. They should use safe footpaths away from traffic and always cross roads at safe places with a grown up.</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riding their bikes, they should ride their bike with a grown up on a safe path away from traffic and wear a helmet to protect their head if they fall off.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They should always sit in a special car seat to protect them when travelling by car.</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Remind older children that we all share a responsibility to use roads safely, and this includes people who walk, scoot and ride, as well as people who drive.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Say that they shouldn’t use their phone when walking near roads/crossing roads and they should play in safe places away from traffic.</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Children can talk to their parents or carers and remind them to drive at safe speeds, especially in areas where people live, work and play; to never use their phone while driving; and to always wear a seat belt.</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Talk about any Road Safety Week activities that your school will be doing. There are resources to support all these activities in your Road Safety Week action pack.</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example, you might be: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Talking about road safety in lessons or group activities</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Using the colouring sheets, activity sheets or postcards and asking children to take them home so they can talk to their parents/carers about important road safety messages.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Making a display at school out of the artwork they have made during Road Safety Week</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Taking photos using Road Safety Week selfie props (if you have ordered these) and sharing them to shout out for road safety in your community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Taking part in the #Brake5 Challenge to raise money for Brake.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The #Brake5 Challenge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#Brake5 Challenge for Road Safety Week is a fundraiser based around the number 5 to raise awareness that five people die on UK roads every day.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There is more information about the challenge on the Brake website at www.brake.org.uk/brake5.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Every year, Brake supports more than a thousand families after a road crash. </a:t>
            </a:r>
            <a:r>
              <a:rPr lang="en-US" sz="1800" dirty="0">
                <a:effectLst/>
                <a:latin typeface="Calibri" panose="020F0502020204030204" pitchFamily="34" charset="0"/>
                <a:ea typeface="Calibri" panose="020F0502020204030204" pitchFamily="34" charset="0"/>
                <a:cs typeface="Times New Roman" panose="02020603050405020304" pitchFamily="18" charset="0"/>
              </a:rPr>
              <a:t>Fundraising for Brake helps our vital work supporting </a:t>
            </a:r>
            <a:r>
              <a:rPr lang="en-GB" sz="1800" dirty="0">
                <a:effectLst/>
                <a:latin typeface="Calibri" panose="020F0502020204030204" pitchFamily="34" charset="0"/>
                <a:ea typeface="Calibri" panose="020F0502020204030204" pitchFamily="34" charset="0"/>
                <a:cs typeface="Times New Roman" panose="02020603050405020304" pitchFamily="18" charset="0"/>
              </a:rPr>
              <a:t>families affected by road </a:t>
            </a:r>
            <a:r>
              <a:rPr lang="en-US" sz="1800" dirty="0">
                <a:effectLst/>
                <a:latin typeface="Calibri" panose="020F0502020204030204" pitchFamily="34" charset="0"/>
                <a:ea typeface="Calibri" panose="020F0502020204030204" pitchFamily="34" charset="0"/>
                <a:cs typeface="Times New Roman" panose="02020603050405020304" pitchFamily="18" charset="0"/>
              </a:rPr>
              <a:t>crashes and campaigning for safer roads for everyone.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Explain that the children will be learning a lot more about road safety throughout the week</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Move to next slide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10</a:t>
            </a:fld>
            <a:endParaRPr lang="en-GB"/>
          </a:p>
        </p:txBody>
      </p:sp>
    </p:spTree>
    <p:extLst>
      <p:ext uri="{BB962C8B-B14F-4D97-AF65-F5344CB8AC3E}">
        <p14:creationId xmlns:p14="http://schemas.microsoft.com/office/powerpoint/2010/main" val="97729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11</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Thank you and summary</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Thank children for listening. Remind them that it is Road Safety Week and they can all make a difference to road safety in their communities.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They can be good role models, and use roads safely, and ask grown ups to help keep them safe near roads.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Remind them that they might be talking about road safety in other lessons this week.</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If you have a school council ask their representatives to discuss the issues raised in this assembly at their next meeting and to suggest ideas for how they could get more involved in road safety.</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END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3278212-19FC-42E0-8115-846D9635D0B6}" type="slidenum">
              <a:rPr lang="en-GB" smtClean="0"/>
              <a:t>11</a:t>
            </a:fld>
            <a:endParaRPr lang="en-GB"/>
          </a:p>
        </p:txBody>
      </p:sp>
    </p:spTree>
    <p:extLst>
      <p:ext uri="{BB962C8B-B14F-4D97-AF65-F5344CB8AC3E}">
        <p14:creationId xmlns:p14="http://schemas.microsoft.com/office/powerpoint/2010/main" val="3018863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Slide 2</a:t>
            </a:r>
          </a:p>
          <a:p>
            <a:pPr>
              <a:lnSpc>
                <a:spcPct val="107000"/>
              </a:lnSpc>
              <a:spcAft>
                <a:spcPts val="800"/>
              </a:spcAft>
            </a:pPr>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Every year, Road Safety Week has a different theme and this year the theme is Let’s talk about speed!</a:t>
            </a:r>
          </a:p>
          <a:p>
            <a:pPr>
              <a:lnSpc>
                <a:spcPct val="107000"/>
              </a:lnSpc>
              <a:spcAft>
                <a:spcPts val="800"/>
              </a:spcAft>
            </a:pPr>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isn’t a nice thing to hear but every day children are hurt on roads, and some children die because they are hurt so badly.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want to be able to make safe and healthy journeys whoever we are, and however we travel. We don’t want anyone to get hurt on roads.</a:t>
            </a:r>
          </a:p>
          <a:p>
            <a:endParaRPr lang="en-GB" dirty="0"/>
          </a:p>
          <a:p>
            <a:r>
              <a:rPr lang="en-GB" dirty="0"/>
              <a:t>So we’re going to be talking about speed and why fast traffic is dangerous.</a:t>
            </a:r>
          </a:p>
          <a:p>
            <a:endParaRPr lang="en-GB" dirty="0"/>
          </a:p>
          <a:p>
            <a:r>
              <a:rPr lang="en-GB" dirty="0"/>
              <a:t>We’re going to talk about safe places where we can walk and cycle and cross roads.</a:t>
            </a:r>
          </a:p>
          <a:p>
            <a:endParaRPr lang="en-GB" dirty="0"/>
          </a:p>
          <a:p>
            <a:r>
              <a:rPr lang="en-GB" dirty="0"/>
              <a:t>And we’re going to talk about the different people we share our roads with, and how we can all use roads safely to protect ourselves and each other.</a:t>
            </a:r>
          </a:p>
          <a:p>
            <a:endParaRPr lang="en-GB" dirty="0"/>
          </a:p>
          <a:p>
            <a:r>
              <a:rPr lang="en-GB" b="1" dirty="0"/>
              <a:t>Move to next slide</a:t>
            </a:r>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2</a:t>
            </a:fld>
            <a:endParaRPr lang="en-GB"/>
          </a:p>
        </p:txBody>
      </p:sp>
    </p:spTree>
    <p:extLst>
      <p:ext uri="{BB962C8B-B14F-4D97-AF65-F5344CB8AC3E}">
        <p14:creationId xmlns:p14="http://schemas.microsoft.com/office/powerpoint/2010/main" val="1030956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3</a:t>
            </a:r>
          </a:p>
          <a:p>
            <a:pPr>
              <a:lnSpc>
                <a:spcPct val="107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When is speed a good thing?</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Ask the children for examples of when it’s a good thing to be fast.</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Suggestions could include: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Running fast when you want to win a race</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Getting something to eat quickly when you’re feeling really hungry</a:t>
            </a:r>
          </a:p>
          <a:p>
            <a:pPr marL="342900" lvl="0" indent="-342900">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Explain that these are really good examples of when speed is good but sometimes speed can be very dangerous. This is especially true when traffic moves too fast on roads.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Move to next slide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3</a:t>
            </a:fld>
            <a:endParaRPr lang="en-GB"/>
          </a:p>
        </p:txBody>
      </p:sp>
    </p:spTree>
    <p:extLst>
      <p:ext uri="{BB962C8B-B14F-4D97-AF65-F5344CB8AC3E}">
        <p14:creationId xmlns:p14="http://schemas.microsoft.com/office/powerpoint/2010/main" val="602734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4</a:t>
            </a:r>
          </a:p>
          <a:p>
            <a:pPr>
              <a:lnSpc>
                <a:spcPct val="107000"/>
              </a:lnSpc>
              <a:spcAft>
                <a:spcPts val="8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Talk about why fast traffic is dangerous.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US" sz="1800" b="0" i="0" u="none" strike="noStrike" baseline="0" dirty="0">
                <a:latin typeface="Cafeteria-Regular"/>
              </a:rPr>
              <a:t>Most of the time, people move about without being hurt by traffic. But sometimes traffic hurts people.</a:t>
            </a:r>
          </a:p>
          <a:p>
            <a:pPr algn="l"/>
            <a:endParaRPr lang="en-US" sz="1800" b="0" i="0" u="none" strike="noStrike" baseline="0" dirty="0">
              <a:latin typeface="Cafeteria-Regular"/>
            </a:endParaRPr>
          </a:p>
          <a:p>
            <a:pPr algn="l"/>
            <a:r>
              <a:rPr lang="en-US" sz="1800" b="0" i="0" u="none" strike="noStrike" baseline="0" dirty="0">
                <a:latin typeface="Cafeteria-Regular"/>
              </a:rPr>
              <a:t>Sometimes traffic moves too fast. It’s difficult for us to see it coming… and we don’t have time to get out of its way.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US" sz="1800" b="0" i="0" u="none" strike="noStrike" baseline="0" dirty="0">
                <a:latin typeface="Cafeteria-Regular"/>
              </a:rPr>
              <a:t>Traffic is heavy and made of metal and if it hits us when we are walking or wheeling (riding a bike, scooting, in a wheelchair) it can hurt us very badly.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1800" b="0" i="0" u="none" strike="noStrike" baseline="0" dirty="0">
              <a:solidFill>
                <a:srgbClr val="000000"/>
              </a:solidFill>
              <a:latin typeface="Cafeteria-Regular"/>
            </a:endParaRPr>
          </a:p>
          <a:p>
            <a:pPr algn="l"/>
            <a:r>
              <a:rPr lang="en-US" sz="1800" b="0" i="0" u="none" strike="noStrike" baseline="0" dirty="0">
                <a:latin typeface="Cafeteria-Regular"/>
              </a:rPr>
              <a:t>If a car hits another car, it can hurt the </a:t>
            </a:r>
            <a:r>
              <a:rPr lang="en-GB" sz="1800" b="0" i="0" u="none" strike="noStrike" baseline="0" dirty="0">
                <a:latin typeface="Cafeteria-Regular"/>
              </a:rPr>
              <a:t>people inside the cars.</a:t>
            </a:r>
          </a:p>
          <a:p>
            <a:pPr algn="l"/>
            <a:endParaRPr lang="en-GB" sz="1800" b="0" i="0" u="none" strike="noStrike" baseline="0" dirty="0">
              <a:latin typeface="Cafeteria-Regular"/>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It isn’t nice fact to think about people getting killed or hurt in road crashes is it.</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One reason that people get hurt on roads is because cars and other vehicles often travel too fast.</a:t>
            </a:r>
          </a:p>
          <a:p>
            <a:pPr algn="l"/>
            <a:endParaRPr lang="en-GB" sz="1800" b="0" i="0" u="none" strike="noStrike" baseline="0" dirty="0">
              <a:solidFill>
                <a:srgbClr val="000000"/>
              </a:solidFill>
              <a:latin typeface="Cafeteria-Regular"/>
            </a:endParaRPr>
          </a:p>
          <a:p>
            <a:pPr algn="l"/>
            <a:r>
              <a:rPr lang="en-GB" sz="1800" b="1" i="0" u="none" strike="noStrike" baseline="0" dirty="0">
                <a:solidFill>
                  <a:srgbClr val="000000"/>
                </a:solidFill>
                <a:latin typeface="Cafeteria-Regular"/>
              </a:rPr>
              <a:t>Move to next slide</a:t>
            </a:r>
            <a:endParaRPr lang="en-US" sz="1800" b="1" i="0" u="none" strike="noStrike" baseline="0" dirty="0">
              <a:solidFill>
                <a:srgbClr val="000000"/>
              </a:solidFill>
              <a:latin typeface="Cafeteria-Regular"/>
            </a:endParaRPr>
          </a:p>
          <a:p>
            <a:pPr algn="l"/>
            <a:endParaRPr lang="en-US" sz="1800" b="0" i="0" u="none" strike="noStrike" baseline="0" dirty="0">
              <a:solidFill>
                <a:srgbClr val="000000"/>
              </a:solidFill>
              <a:latin typeface="Cafeteria-Regular"/>
            </a:endParaRPr>
          </a:p>
          <a:p>
            <a:pPr algn="l"/>
            <a:endParaRPr lang="en-US" sz="1800" b="0" i="0" u="none" strike="noStrike" baseline="0" dirty="0">
              <a:solidFill>
                <a:srgbClr val="000000"/>
              </a:solidFill>
              <a:latin typeface="DIN-Regular"/>
            </a:endParaRPr>
          </a:p>
        </p:txBody>
      </p:sp>
      <p:sp>
        <p:nvSpPr>
          <p:cNvPr id="4" name="Slide Number Placeholder 3"/>
          <p:cNvSpPr>
            <a:spLocks noGrp="1"/>
          </p:cNvSpPr>
          <p:nvPr>
            <p:ph type="sldNum" sz="quarter" idx="5"/>
          </p:nvPr>
        </p:nvSpPr>
        <p:spPr/>
        <p:txBody>
          <a:bodyPr/>
          <a:lstStyle/>
          <a:p>
            <a:fld id="{D3278212-19FC-42E0-8115-846D9635D0B6}" type="slidenum">
              <a:rPr lang="en-GB" smtClean="0"/>
              <a:t>4</a:t>
            </a:fld>
            <a:endParaRPr lang="en-GB"/>
          </a:p>
        </p:txBody>
      </p:sp>
    </p:spTree>
    <p:extLst>
      <p:ext uri="{BB962C8B-B14F-4D97-AF65-F5344CB8AC3E}">
        <p14:creationId xmlns:p14="http://schemas.microsoft.com/office/powerpoint/2010/main" val="2212013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000000"/>
                </a:solidFill>
                <a:latin typeface="DIN-Regular"/>
              </a:rPr>
              <a:t>Slide 5</a:t>
            </a:r>
          </a:p>
          <a:p>
            <a:pPr algn="l"/>
            <a:endParaRPr lang="en-US" sz="1200" b="1" i="0" u="none" strike="noStrike" baseline="0" dirty="0">
              <a:solidFill>
                <a:srgbClr val="000000"/>
              </a:solidFill>
              <a:latin typeface="DIN-Regular"/>
            </a:endParaRPr>
          </a:p>
          <a:p>
            <a:pPr algn="l"/>
            <a:r>
              <a:rPr lang="en-US" sz="1200" b="1" i="0" u="none" strike="noStrike" baseline="0" dirty="0">
                <a:solidFill>
                  <a:srgbClr val="000000"/>
                </a:solidFill>
                <a:latin typeface="DIN-Regular"/>
              </a:rPr>
              <a:t>An elephant cheetah made of metal</a:t>
            </a:r>
          </a:p>
          <a:p>
            <a:pPr algn="l"/>
            <a:endParaRPr lang="en-US" sz="1200" b="1" i="0" u="none" strike="noStrike" baseline="0" dirty="0">
              <a:solidFill>
                <a:srgbClr val="000000"/>
              </a:solidFill>
              <a:latin typeface="DIN-Regular"/>
            </a:endParaRPr>
          </a:p>
          <a:p>
            <a:pPr algn="l"/>
            <a:endParaRPr lang="en-US" sz="1200" b="0" i="0" u="none" strike="noStrike" baseline="0" dirty="0">
              <a:solidFill>
                <a:srgbClr val="000000"/>
              </a:solidFill>
              <a:latin typeface="DIN-Regular"/>
            </a:endParaRPr>
          </a:p>
          <a:p>
            <a:pPr algn="l"/>
            <a:r>
              <a:rPr lang="en-US" sz="1200" b="0" i="0" u="none" strike="noStrike" baseline="0" dirty="0">
                <a:solidFill>
                  <a:srgbClr val="000000"/>
                </a:solidFill>
                <a:latin typeface="DIN-Regular"/>
              </a:rPr>
              <a:t>Ask children to think about an elephant. An elephant weighs about the same amount as a car. You wouldn’t want to be hit by an elephant would you?</a:t>
            </a:r>
          </a:p>
          <a:p>
            <a:pPr algn="l"/>
            <a:endParaRPr lang="en-US" sz="1200" b="0" i="0" u="none" strike="noStrike" baseline="0" dirty="0">
              <a:solidFill>
                <a:srgbClr val="000000"/>
              </a:solidFill>
              <a:latin typeface="DIN-Regular"/>
            </a:endParaRPr>
          </a:p>
          <a:p>
            <a:pPr algn="l"/>
            <a:r>
              <a:rPr lang="en-US" sz="1200" b="0" i="0" u="none" strike="noStrike" baseline="0" dirty="0">
                <a:solidFill>
                  <a:srgbClr val="000000"/>
                </a:solidFill>
                <a:latin typeface="DIN-Regular"/>
              </a:rPr>
              <a:t>Now think about a cheetah. A cheetah is the fastest animal on land, and can run at about 68 miles per hour. Cars can travel faster than this.</a:t>
            </a:r>
          </a:p>
          <a:p>
            <a:pPr algn="l"/>
            <a:endParaRPr lang="en-GB" sz="1200" b="0" i="0" u="none" strike="noStrike" baseline="0" dirty="0">
              <a:solidFill>
                <a:srgbClr val="F03E25"/>
              </a:solidFill>
              <a:latin typeface="Cafeteria-Black"/>
            </a:endParaRPr>
          </a:p>
          <a:p>
            <a:pPr algn="l"/>
            <a:r>
              <a:rPr lang="en-GB" sz="1200" b="0" i="0" u="none" strike="noStrike" baseline="0" dirty="0">
                <a:solidFill>
                  <a:srgbClr val="000000"/>
                </a:solidFill>
                <a:latin typeface="DIN-Regular"/>
              </a:rPr>
              <a:t>Now imagine an animal that is </a:t>
            </a:r>
            <a:r>
              <a:rPr lang="en-US" sz="1200" b="0" i="0" u="none" strike="noStrike" baseline="0" dirty="0">
                <a:solidFill>
                  <a:srgbClr val="000000"/>
                </a:solidFill>
                <a:latin typeface="DIN-Regular"/>
              </a:rPr>
              <a:t>as large as an elephant, and made out of hard metal, coming towards you, as fast as a cheetah.</a:t>
            </a:r>
          </a:p>
          <a:p>
            <a:pPr algn="l"/>
            <a:endParaRPr lang="en-US" sz="1200" b="0" i="0" u="none" strike="noStrike" baseline="0" dirty="0">
              <a:solidFill>
                <a:srgbClr val="000000"/>
              </a:solidFill>
              <a:latin typeface="DIN-Regular"/>
            </a:endParaRPr>
          </a:p>
          <a:p>
            <a:pPr algn="l"/>
            <a:r>
              <a:rPr lang="en-US" sz="1200" b="0" i="0" u="none" strike="noStrike" baseline="0" dirty="0">
                <a:solidFill>
                  <a:srgbClr val="000000"/>
                </a:solidFill>
                <a:latin typeface="DIN-Regular"/>
              </a:rPr>
              <a:t>You wouldn’t want to be hit by that would you? </a:t>
            </a:r>
            <a:r>
              <a:rPr lang="en-GB" sz="1200" b="0" i="0" u="none" strike="noStrike" baseline="0" dirty="0">
                <a:solidFill>
                  <a:srgbClr val="000000"/>
                </a:solidFill>
                <a:latin typeface="DIN-Regular"/>
              </a:rPr>
              <a:t>It’s not </a:t>
            </a:r>
            <a:r>
              <a:rPr lang="en-US" sz="1200" b="0" i="0" u="none" strike="noStrike" baseline="0" dirty="0">
                <a:solidFill>
                  <a:srgbClr val="000000"/>
                </a:solidFill>
                <a:latin typeface="DIN-Regular"/>
              </a:rPr>
              <a:t>a nice thought is it? But this is what it can be like to be hit by a car.</a:t>
            </a:r>
          </a:p>
          <a:p>
            <a:pPr algn="l"/>
            <a:endParaRPr lang="en-US" sz="1200" b="0" i="0" u="none" strike="noStrike" baseline="0" dirty="0">
              <a:solidFill>
                <a:srgbClr val="000000"/>
              </a:solidFill>
              <a:latin typeface="DIN-Regular"/>
            </a:endParaRPr>
          </a:p>
          <a:p>
            <a:pPr algn="l"/>
            <a:r>
              <a:rPr lang="en-GB" sz="1200" b="0" i="0" u="none" strike="noStrike" baseline="0" dirty="0">
                <a:solidFill>
                  <a:srgbClr val="000000"/>
                </a:solidFill>
                <a:latin typeface="DIN-Regular"/>
              </a:rPr>
              <a:t>Even when cars move very slowly, they can hurt someone very badly if they hit them.</a:t>
            </a:r>
          </a:p>
          <a:p>
            <a:pPr algn="l"/>
            <a:endParaRPr lang="en-GB" sz="1200" b="0" i="0" u="none" strike="noStrike" baseline="0" dirty="0">
              <a:solidFill>
                <a:srgbClr val="000000"/>
              </a:solidFill>
              <a:effectLst/>
              <a:latin typeface="DIN-Regular"/>
              <a:cs typeface="Times New Roman" panose="02020603050405020304" pitchFamily="18" charset="0"/>
            </a:endParaRPr>
          </a:p>
          <a:p>
            <a:pPr algn="l"/>
            <a:r>
              <a:rPr lang="en-GB" sz="1200" b="0" i="0" u="none" strike="noStrike" baseline="0" dirty="0">
                <a:solidFill>
                  <a:srgbClr val="000000"/>
                </a:solidFill>
                <a:effectLst/>
                <a:latin typeface="DIN-Regular"/>
                <a:cs typeface="Times New Roman" panose="02020603050405020304" pitchFamily="18" charset="0"/>
              </a:rPr>
              <a:t>Ask the children for ideas about what they might call this animal.</a:t>
            </a:r>
          </a:p>
          <a:p>
            <a:pPr algn="l"/>
            <a:endParaRPr lang="en-GB" sz="1200" b="0" i="0" u="none" strike="noStrike" baseline="0" dirty="0">
              <a:solidFill>
                <a:srgbClr val="000000"/>
              </a:solidFill>
              <a:effectLst/>
              <a:latin typeface="DIN-Regular"/>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Remember…</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282828"/>
                </a:solidFill>
                <a:effectLst/>
                <a:latin typeface="ff-tisa-sans-web-pro"/>
              </a:rPr>
              <a:t>Traffic is heavy and hard</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282828"/>
                </a:solidFill>
                <a:effectLst/>
                <a:latin typeface="ff-tisa-sans-web-pro"/>
              </a:rPr>
              <a:t>If it hits us it can hurt us very badly</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282828"/>
                </a:solidFill>
                <a:effectLst/>
                <a:latin typeface="ff-tisa-sans-web-pro"/>
              </a:rPr>
              <a:t>Our bodies are soft and get hurt easily</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282828"/>
                </a:solidFill>
                <a:effectLst/>
                <a:latin typeface="ff-tisa-sans-web-pro"/>
              </a:rPr>
              <a:t>Big vehicles and fast traffic can cause the most harm.</a:t>
            </a:r>
          </a:p>
          <a:p>
            <a:pPr algn="l"/>
            <a:endParaRPr lang="en-GB" sz="1200" b="0" i="0" u="none" strike="noStrike" baseline="0" dirty="0">
              <a:solidFill>
                <a:srgbClr val="000000"/>
              </a:solidFill>
              <a:effectLst/>
              <a:latin typeface="Calibri" panose="020F0502020204030204" pitchFamily="34" charset="0"/>
              <a:cs typeface="Times New Roman" panose="02020603050405020304" pitchFamily="18" charset="0"/>
            </a:endParaRP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Move to next slide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5</a:t>
            </a:fld>
            <a:endParaRPr lang="en-GB"/>
          </a:p>
        </p:txBody>
      </p:sp>
    </p:spTree>
    <p:extLst>
      <p:ext uri="{BB962C8B-B14F-4D97-AF65-F5344CB8AC3E}">
        <p14:creationId xmlns:p14="http://schemas.microsoft.com/office/powerpoint/2010/main" val="3058416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6</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Speed Matters with Maddie </a:t>
            </a:r>
            <a:r>
              <a:rPr lang="en-GB" sz="1800" b="1" dirty="0" err="1">
                <a:effectLst/>
                <a:latin typeface="Calibri" panose="020F0502020204030204" pitchFamily="34" charset="0"/>
                <a:ea typeface="Calibri" panose="020F0502020204030204" pitchFamily="34" charset="0"/>
                <a:cs typeface="Times New Roman" panose="02020603050405020304" pitchFamily="18" charset="0"/>
              </a:rPr>
              <a:t>Moate</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Explain that you are going to watch a short film about speed.</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Play the ‘Speed Matters with Maddie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Moate</a:t>
            </a:r>
            <a:r>
              <a:rPr lang="en-GB" sz="1800" dirty="0">
                <a:effectLst/>
                <a:latin typeface="Calibri" panose="020F0502020204030204" pitchFamily="34" charset="0"/>
                <a:ea typeface="Calibri" panose="020F0502020204030204" pitchFamily="34" charset="0"/>
                <a:cs typeface="Times New Roman" panose="02020603050405020304" pitchFamily="18" charset="0"/>
              </a:rPr>
              <a:t>’ film (5 minutes 3 seconds)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About Speed Matters with Maddie </a:t>
            </a:r>
            <a:r>
              <a:rPr lang="en-GB" sz="1800" b="1" dirty="0" err="1">
                <a:effectLst/>
                <a:latin typeface="Calibri" panose="020F0502020204030204" pitchFamily="34" charset="0"/>
                <a:ea typeface="Calibri" panose="020F0502020204030204" pitchFamily="34" charset="0"/>
                <a:cs typeface="Times New Roman" panose="02020603050405020304" pitchFamily="18" charset="0"/>
              </a:rPr>
              <a:t>Moate</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short film is aimed at helping children explain how and why they view roads differently and why it is so important for drivers to keep their speed down in places where people live. It gives a simple introduction to kinetic energy and stopping distances, and ends with the children talking about what they would like grown-ups to do to help keep them safe near roads.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film can be viewed at: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https://www.youtube.com/watch?v=ZKrejuEtP5w</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can also embed the film using the following code: &lt;iframe width="560" height="315"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src</a:t>
            </a:r>
            <a:r>
              <a:rPr lang="en-GB" sz="1800" dirty="0">
                <a:effectLst/>
                <a:latin typeface="Calibri" panose="020F0502020204030204" pitchFamily="34" charset="0"/>
                <a:ea typeface="Calibri" panose="020F0502020204030204" pitchFamily="34" charset="0"/>
                <a:cs typeface="Times New Roman" panose="02020603050405020304" pitchFamily="18" charset="0"/>
              </a:rPr>
              <a:t>="https://www.youtube.com/embed/ZKrejuEtP5w" frameborder="0" allow="accelerometer;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autoplay</a:t>
            </a:r>
            <a:r>
              <a:rPr lang="en-GB" sz="1800" dirty="0">
                <a:effectLst/>
                <a:latin typeface="Calibri" panose="020F0502020204030204" pitchFamily="34" charset="0"/>
                <a:ea typeface="Calibri" panose="020F0502020204030204" pitchFamily="34" charset="0"/>
                <a:cs typeface="Times New Roman" panose="02020603050405020304" pitchFamily="18" charset="0"/>
              </a:rPr>
              <a:t>; clipboard-write; encrypted-media; gyroscope; picture-in-picture"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allowfullscreen</a:t>
            </a:r>
            <a:r>
              <a:rPr lang="en-GB" sz="1800" dirty="0">
                <a:effectLst/>
                <a:latin typeface="Calibri" panose="020F0502020204030204" pitchFamily="34" charset="0"/>
                <a:ea typeface="Calibri" panose="020F0502020204030204" pitchFamily="34" charset="0"/>
                <a:cs typeface="Times New Roman" panose="02020603050405020304" pitchFamily="18" charset="0"/>
              </a:rPr>
              <a:t>&gt;&lt;/iframe&gt;</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Move to next slide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6</a:t>
            </a:fld>
            <a:endParaRPr lang="en-GB"/>
          </a:p>
        </p:txBody>
      </p:sp>
    </p:spTree>
    <p:extLst>
      <p:ext uri="{BB962C8B-B14F-4D97-AF65-F5344CB8AC3E}">
        <p14:creationId xmlns:p14="http://schemas.microsoft.com/office/powerpoint/2010/main" val="1168553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r>
              <a:rPr lang="en-GB" sz="1200" b="1" kern="1200" dirty="0">
                <a:solidFill>
                  <a:schemeClr val="tx1"/>
                </a:solidFill>
                <a:effectLst/>
                <a:latin typeface="+mn-lt"/>
                <a:ea typeface="+mn-ea"/>
                <a:cs typeface="+mn-cs"/>
              </a:rPr>
              <a:t>Slide 7</a:t>
            </a:r>
          </a:p>
          <a:p>
            <a:pPr hangingPunct="0"/>
            <a:endParaRPr lang="en-GB" sz="1200" b="1" kern="1200" dirty="0">
              <a:solidFill>
                <a:schemeClr val="tx1"/>
              </a:solidFill>
              <a:effectLst/>
              <a:latin typeface="+mn-lt"/>
              <a:ea typeface="+mn-ea"/>
              <a:cs typeface="+mn-cs"/>
            </a:endParaRPr>
          </a:p>
          <a:p>
            <a:pPr hangingPunct="0"/>
            <a:r>
              <a:rPr lang="en-GB" sz="1200" b="0" kern="1200" dirty="0">
                <a:solidFill>
                  <a:schemeClr val="tx1"/>
                </a:solidFill>
                <a:effectLst/>
                <a:latin typeface="+mn-lt"/>
                <a:ea typeface="+mn-ea"/>
                <a:cs typeface="+mn-cs"/>
              </a:rPr>
              <a:t>[You could replace the picture on this slide with a picture of the roads near your school]</a:t>
            </a:r>
          </a:p>
          <a:p>
            <a:pPr hangingPunct="0"/>
            <a:endParaRPr lang="en-GB" sz="1200" kern="1200" dirty="0">
              <a:solidFill>
                <a:schemeClr val="tx1"/>
              </a:solidFill>
              <a:effectLst/>
              <a:latin typeface="+mn-lt"/>
              <a:ea typeface="+mn-ea"/>
              <a:cs typeface="+mn-cs"/>
            </a:endParaRPr>
          </a:p>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How safe do you feel near roads?</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Talk to the children about the traffic around your school or around where they live.</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Do they think it travels fast?</a:t>
            </a:r>
          </a:p>
          <a:p>
            <a:pPr marL="171450" indent="-17145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Do they feel safe walking or cycling near school/where they live?</a:t>
            </a:r>
          </a:p>
          <a:p>
            <a:pPr marL="171450" indent="-17145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Does fast traffic make them feel frightened or worried?</a:t>
            </a:r>
          </a:p>
          <a:p>
            <a:pPr marL="171450" indent="-171450">
              <a:lnSpc>
                <a:spcPct val="107000"/>
              </a:lnSpc>
              <a:spcAft>
                <a:spcPts val="800"/>
              </a:spcAft>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Is the traffic noisy, or smelly? Does it make it dangerous for people to walk and cycle.</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Ask for a show of hands for how many children know the speed limit on the road outside your school.</a:t>
            </a:r>
          </a:p>
          <a:p>
            <a:pPr hangingPunct="0"/>
            <a:endParaRPr lang="en-GB" sz="1200" i="1" kern="1200" dirty="0">
              <a:solidFill>
                <a:schemeClr val="tx1"/>
              </a:solidFill>
              <a:effectLst/>
              <a:latin typeface="+mn-lt"/>
              <a:ea typeface="+mn-ea"/>
              <a:cs typeface="+mn-cs"/>
            </a:endParaRPr>
          </a:p>
          <a:p>
            <a:pPr hangingPunct="0"/>
            <a:r>
              <a:rPr lang="en-GB" sz="1200" i="1" kern="1200" dirty="0">
                <a:solidFill>
                  <a:schemeClr val="tx1"/>
                </a:solidFill>
                <a:effectLst/>
                <a:latin typeface="+mn-lt"/>
                <a:ea typeface="+mn-ea"/>
                <a:cs typeface="+mn-cs"/>
              </a:rPr>
              <a:t>Discuss any good road safety measures around your school, for example, is there a school sign warning drivers to drive more slowly, zig zag lines to prevent cars from parking right outside school, pelican crossings, footbridges or underpasses, 20mph limits, barriers or fences, wide pavements?</a:t>
            </a:r>
          </a:p>
          <a:p>
            <a:pPr hangingPunct="0"/>
            <a:endParaRPr lang="en-GB" sz="1200" i="1" kern="1200" dirty="0">
              <a:solidFill>
                <a:schemeClr val="tx1"/>
              </a:solidFill>
              <a:effectLst/>
              <a:latin typeface="+mn-lt"/>
              <a:ea typeface="+mn-ea"/>
              <a:cs typeface="+mn-cs"/>
            </a:endParaRPr>
          </a:p>
          <a:p>
            <a:pPr hangingPunct="0"/>
            <a:r>
              <a:rPr lang="en-GB" sz="1200" i="1" kern="1200" dirty="0">
                <a:solidFill>
                  <a:schemeClr val="tx1"/>
                </a:solidFill>
                <a:effectLst/>
                <a:latin typeface="+mn-lt"/>
                <a:ea typeface="+mn-ea"/>
                <a:cs typeface="+mn-cs"/>
              </a:rPr>
              <a:t>Also, discuss any problems around your school, for example if there aren’t any safe place to cross, high speed limit, no pavements</a:t>
            </a:r>
          </a:p>
          <a:p>
            <a:pPr hangingPunct="0"/>
            <a:endParaRPr lang="en-GB" sz="1200" i="1" kern="1200" dirty="0">
              <a:solidFill>
                <a:schemeClr val="tx1"/>
              </a:solidFill>
              <a:effectLst/>
              <a:latin typeface="+mn-lt"/>
              <a:ea typeface="+mn-ea"/>
              <a:cs typeface="+mn-cs"/>
            </a:endParaRPr>
          </a:p>
          <a:p>
            <a:pPr hangingPunct="0"/>
            <a:r>
              <a:rPr lang="en-GB" sz="1200" i="1" kern="1200" dirty="0">
                <a:solidFill>
                  <a:schemeClr val="tx1"/>
                </a:solidFill>
                <a:effectLst/>
                <a:latin typeface="+mn-lt"/>
                <a:ea typeface="+mn-ea"/>
                <a:cs typeface="+mn-cs"/>
              </a:rPr>
              <a:t>If your school is in a 20mph zone talk about what happens when cars leave the zone and start driving faster. Even though the school is within the 20mph zone, most families don’t live within this zone so traffic will be moving faster in the places where children and families are walking, riding their bikes and playing.</a:t>
            </a:r>
            <a:endParaRPr lang="en-GB" sz="1200" kern="1200" dirty="0">
              <a:solidFill>
                <a:schemeClr val="tx1"/>
              </a:solidFill>
              <a:effectLst/>
              <a:latin typeface="+mn-lt"/>
              <a:ea typeface="+mn-ea"/>
              <a:cs typeface="+mn-cs"/>
            </a:endParaRPr>
          </a:p>
          <a:p>
            <a:pPr hangingPunct="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9BC0B90-319A-459F-ADC7-BB3869654665}" type="slidenum">
              <a:rPr lang="en-GB" smtClean="0"/>
              <a:t>7</a:t>
            </a:fld>
            <a:endParaRPr lang="en-GB"/>
          </a:p>
        </p:txBody>
      </p:sp>
    </p:spTree>
    <p:extLst>
      <p:ext uri="{BB962C8B-B14F-4D97-AF65-F5344CB8AC3E}">
        <p14:creationId xmlns:p14="http://schemas.microsoft.com/office/powerpoint/2010/main" val="3445818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Slide 8</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What do we need to help us make safe and heathy journeys?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Ask the children for suggestions about what they need to make safe and healthy journeys.</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Encourage them to think about how the speed of traffic affects their journeys and about how streets that are designed for people instead of traffic might look.</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Suggestions might include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Slow speed limits</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Roads designed to slow down traffic (speed bumps and chicanes)</a:t>
            </a: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Safe spaces for people to walk and cycle away from traffic</a:t>
            </a:r>
          </a:p>
          <a:p>
            <a:pPr marL="342900" lvl="0" indent="-342900">
              <a:lnSpc>
                <a:spcPct val="107000"/>
              </a:lnSpc>
              <a:spcAft>
                <a:spcPts val="8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Safe places to cross roads</a:t>
            </a:r>
          </a:p>
          <a:p>
            <a:pPr marL="342900" lvl="0" indent="-342900">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Remind children that in the film the children talked about how they want slow traffic.</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Say that there is a lot that grown ups can do to help make their journeys safer as well.</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Move to next slide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8</a:t>
            </a:fld>
            <a:endParaRPr lang="en-GB"/>
          </a:p>
        </p:txBody>
      </p:sp>
    </p:spTree>
    <p:extLst>
      <p:ext uri="{BB962C8B-B14F-4D97-AF65-F5344CB8AC3E}">
        <p14:creationId xmlns:p14="http://schemas.microsoft.com/office/powerpoint/2010/main" val="3314004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9</a:t>
            </a:r>
          </a:p>
          <a:p>
            <a:endParaRPr lang="en-GB" b="1" dirty="0"/>
          </a:p>
          <a:p>
            <a:r>
              <a:rPr lang="en-GB" b="1" dirty="0"/>
              <a:t>Road Safety Week is a campaign for road safety</a:t>
            </a:r>
          </a:p>
          <a:p>
            <a:endParaRPr lang="en-GB" b="1" dirty="0"/>
          </a:p>
          <a:p>
            <a:r>
              <a:rPr lang="en-GB" b="1" dirty="0"/>
              <a:t>Thousands of children in hundreds of schools are taking part at the same time</a:t>
            </a:r>
          </a:p>
          <a:p>
            <a:endParaRPr lang="en-GB" b="1" dirty="0"/>
          </a:p>
          <a:p>
            <a:r>
              <a:rPr lang="en-GB" b="1" dirty="0"/>
              <a:t>We are campaigning because we want something to change. We want the people who are responsible for roads in our area to make changes so that we can all make safe and healthy journeys.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Everyone can campaign for safer roads, it's not just for grown ups.</a:t>
            </a:r>
          </a:p>
          <a:p>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Font typeface="+mj-lt"/>
              <a:buNone/>
            </a:pPr>
            <a:r>
              <a:rPr lang="en-GB" sz="1200" b="1" dirty="0">
                <a:effectLst/>
                <a:latin typeface="Calibri" panose="020F0502020204030204" pitchFamily="34" charset="0"/>
                <a:ea typeface="Calibri" panose="020F0502020204030204" pitchFamily="34" charset="0"/>
                <a:cs typeface="Times New Roman" panose="02020603050405020304" pitchFamily="18" charset="0"/>
              </a:rPr>
              <a:t>Brake, the road safety charity, has written an important document called a manifesto to help you ask the people who make decisions about roads near our school to make changes so </a:t>
            </a:r>
            <a:r>
              <a:rPr lang="en-GB" sz="1200" b="1">
                <a:effectLst/>
                <a:latin typeface="Calibri" panose="020F0502020204030204" pitchFamily="34" charset="0"/>
                <a:ea typeface="Calibri" panose="020F0502020204030204" pitchFamily="34" charset="0"/>
                <a:cs typeface="Times New Roman" panose="02020603050405020304" pitchFamily="18" charset="0"/>
              </a:rPr>
              <a:t>that our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journeys are safe and healthy.</a:t>
            </a:r>
          </a:p>
          <a:p>
            <a:pPr marL="0" lvl="0" indent="0">
              <a:buFont typeface="+mj-lt"/>
              <a:buNone/>
            </a:pP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Font typeface="+mj-lt"/>
              <a:buNone/>
            </a:pPr>
            <a:r>
              <a:rPr lang="en-GB" sz="1200" b="0" dirty="0">
                <a:effectLst/>
                <a:latin typeface="Calibri" panose="020F0502020204030204" pitchFamily="34" charset="0"/>
                <a:ea typeface="Calibri" panose="020F0502020204030204" pitchFamily="34" charset="0"/>
                <a:cs typeface="Times New Roman" panose="02020603050405020304" pitchFamily="18" charset="0"/>
              </a:rPr>
              <a:t>Say that you are going to invite an important visitor to school so that you can present your school's manifesto to them.</a:t>
            </a:r>
          </a:p>
          <a:p>
            <a:pPr marL="0" lvl="0" indent="0">
              <a:buFont typeface="+mj-lt"/>
              <a:buNone/>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Font typeface="+mj-l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You could also:</a:t>
            </a:r>
          </a:p>
          <a:p>
            <a:pPr marL="0" lvl="0" indent="0">
              <a:buFont typeface="+mj-l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1. Explain that this is just one way of campaigning for road safety and that lots of children at other schools will be doing the same thing. Brake will also be writing to local newspapers, radio stations and televisions about what is happening.</a:t>
            </a:r>
          </a:p>
          <a:p>
            <a:pPr marL="0" lvl="0" indent="0">
              <a:buFont typeface="+mj-l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2. Show the children the manifesto.</a:t>
            </a:r>
          </a:p>
          <a:p>
            <a:pPr marL="0" lvl="0" indent="0">
              <a:buFont typeface="+mj-lt"/>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3. Explain what will happen when you present your manifesto.</a:t>
            </a:r>
          </a:p>
          <a:p>
            <a:pPr marL="0" lvl="0" indent="0">
              <a:buFont typeface="+mj-lt"/>
              <a:buNone/>
            </a:pPr>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Font typeface="+mj-lt"/>
              <a:buNone/>
            </a:pPr>
            <a:r>
              <a:rPr lang="en-GB" sz="1200" b="1" dirty="0">
                <a:effectLst/>
                <a:latin typeface="Calibri" panose="020F0502020204030204" pitchFamily="34" charset="0"/>
                <a:ea typeface="Calibri" panose="020F0502020204030204" pitchFamily="34" charset="0"/>
                <a:cs typeface="Times New Roman" panose="02020603050405020304" pitchFamily="18" charset="0"/>
              </a:rPr>
              <a:t>Move to next slide</a:t>
            </a:r>
          </a:p>
          <a:p>
            <a:endParaRPr lang="en-GB" b="1" dirty="0"/>
          </a:p>
          <a:p>
            <a:endParaRPr lang="en-GB" dirty="0"/>
          </a:p>
        </p:txBody>
      </p:sp>
      <p:sp>
        <p:nvSpPr>
          <p:cNvPr id="4" name="Slide Number Placeholder 3"/>
          <p:cNvSpPr>
            <a:spLocks noGrp="1"/>
          </p:cNvSpPr>
          <p:nvPr>
            <p:ph type="sldNum" sz="quarter" idx="5"/>
          </p:nvPr>
        </p:nvSpPr>
        <p:spPr/>
        <p:txBody>
          <a:bodyPr/>
          <a:lstStyle/>
          <a:p>
            <a:fld id="{D3278212-19FC-42E0-8115-846D9635D0B6}" type="slidenum">
              <a:rPr lang="en-GB" smtClean="0"/>
              <a:t>9</a:t>
            </a:fld>
            <a:endParaRPr lang="en-GB"/>
          </a:p>
        </p:txBody>
      </p:sp>
    </p:spTree>
    <p:extLst>
      <p:ext uri="{BB962C8B-B14F-4D97-AF65-F5344CB8AC3E}">
        <p14:creationId xmlns:p14="http://schemas.microsoft.com/office/powerpoint/2010/main" val="3786337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20E67-96C5-4DFC-867D-8C546CC048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BC846AE-F4CB-4C29-B988-EE3015DF43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941DD94-0F4C-4C37-8B3E-1E69F09944E8}"/>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5" name="Footer Placeholder 4">
            <a:extLst>
              <a:ext uri="{FF2B5EF4-FFF2-40B4-BE49-F238E27FC236}">
                <a16:creationId xmlns:a16="http://schemas.microsoft.com/office/drawing/2014/main" id="{D0C55957-0B48-4922-9817-F9C28A0687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B98DCC-5EA5-413F-A2F3-347C3F75BCB2}"/>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2201605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40D4-3064-4435-A8B2-C2529F7B8E1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5FE0D4-5A82-4AA3-9C38-542AE7A66E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37BB40-122D-40DE-9463-A268DFC76E2F}"/>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5" name="Footer Placeholder 4">
            <a:extLst>
              <a:ext uri="{FF2B5EF4-FFF2-40B4-BE49-F238E27FC236}">
                <a16:creationId xmlns:a16="http://schemas.microsoft.com/office/drawing/2014/main" id="{47646817-3831-4D3C-9A8F-F1B8C6B0BE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1CF3D4-16EB-40AB-B049-5AE05FF25904}"/>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2263490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BC8F7A-1F42-48D1-9126-B61DCE4963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EA62E9-63C2-4825-8900-A249EC226B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E01F9F-E8CC-48CF-B699-4D84AFFC57FD}"/>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5" name="Footer Placeholder 4">
            <a:extLst>
              <a:ext uri="{FF2B5EF4-FFF2-40B4-BE49-F238E27FC236}">
                <a16:creationId xmlns:a16="http://schemas.microsoft.com/office/drawing/2014/main" id="{C9F3CEAC-22D7-46FF-8023-007BC66A10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FCE6D6-DFDC-48B4-BCCA-F0FF1DA9AC9C}"/>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3396901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824A-CA52-4BCC-98AA-36A677C9D0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541DF-7417-42A9-99A2-5DA4D284BD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8E0B25-D69B-47CE-BE52-E1B0E3C2754B}"/>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5" name="Footer Placeholder 4">
            <a:extLst>
              <a:ext uri="{FF2B5EF4-FFF2-40B4-BE49-F238E27FC236}">
                <a16:creationId xmlns:a16="http://schemas.microsoft.com/office/drawing/2014/main" id="{06F61B79-1F09-4FB3-A643-0E8A2E21B8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010393-EBA3-40F2-AC1E-D2C9B68B18F2}"/>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4272001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DE39C-247E-4C08-B34F-3F96CD8423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8E155A9-D71F-4726-8942-C8DFFBBBB8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C84CCB-72DB-41E0-AC91-FB4E69841D5E}"/>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5" name="Footer Placeholder 4">
            <a:extLst>
              <a:ext uri="{FF2B5EF4-FFF2-40B4-BE49-F238E27FC236}">
                <a16:creationId xmlns:a16="http://schemas.microsoft.com/office/drawing/2014/main" id="{F24B18DA-6162-4973-A692-C411E92479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B06707-3E47-4F63-B864-4918EFD7C4ED}"/>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45386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CBF03-6792-4A0E-A57D-E9E6E9B7E4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49240E-91EE-4CD6-B656-E08A16FD1A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00471F-8918-42F4-9778-5CAE44348B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14CD141-A792-47B3-B915-0143A5BE32FC}"/>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6" name="Footer Placeholder 5">
            <a:extLst>
              <a:ext uri="{FF2B5EF4-FFF2-40B4-BE49-F238E27FC236}">
                <a16:creationId xmlns:a16="http://schemas.microsoft.com/office/drawing/2014/main" id="{C71E61EE-58D8-4386-B422-4FBF1CB2FE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E5A61C-6C7B-4312-AEC4-FD189C142268}"/>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2542987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1B67-4813-4A44-AF23-11DB849DAFC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8B9467-46F1-4EF5-99C2-4FE52EFDB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FD310B-BA29-4EDC-A7FA-595A2DECC7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8B72E0-AB62-4DD9-94CF-FC9A5F505C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9E06DE-57B4-4759-AA6D-4BCBF66072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7AAF311-5EB9-4FCE-A512-052BBA01B9A7}"/>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8" name="Footer Placeholder 7">
            <a:extLst>
              <a:ext uri="{FF2B5EF4-FFF2-40B4-BE49-F238E27FC236}">
                <a16:creationId xmlns:a16="http://schemas.microsoft.com/office/drawing/2014/main" id="{94A2DBA2-FB17-4640-871B-9A47BDBFB2C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31BB53-D50E-4D6C-AAAA-0AABB0FE0857}"/>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4194114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D5E47-A4F7-44AB-A75F-C6886F7141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760063E-BAB8-4F31-8136-DE7277429483}"/>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4" name="Footer Placeholder 3">
            <a:extLst>
              <a:ext uri="{FF2B5EF4-FFF2-40B4-BE49-F238E27FC236}">
                <a16:creationId xmlns:a16="http://schemas.microsoft.com/office/drawing/2014/main" id="{784B442E-E6CD-4F3A-A35A-E7CCD36ADF5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33CAAFF-B74C-41AF-AE38-3493FD59BC65}"/>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710949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E2E02-E283-4B0E-BE11-CBCFBC30920D}"/>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3" name="Footer Placeholder 2">
            <a:extLst>
              <a:ext uri="{FF2B5EF4-FFF2-40B4-BE49-F238E27FC236}">
                <a16:creationId xmlns:a16="http://schemas.microsoft.com/office/drawing/2014/main" id="{A93611FF-E921-4D6A-8189-2C895EC9065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A65A5F4-CA10-4DD0-BFD2-5669ACEC5B81}"/>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531869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138AF-8050-4FA4-A893-87BE5175A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1856C25-4123-4F82-B7E6-26E258C08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436A458-25DE-4DEB-842A-A069F3148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3831B4-7A67-4F95-B2A4-61FA75438C7E}"/>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6" name="Footer Placeholder 5">
            <a:extLst>
              <a:ext uri="{FF2B5EF4-FFF2-40B4-BE49-F238E27FC236}">
                <a16:creationId xmlns:a16="http://schemas.microsoft.com/office/drawing/2014/main" id="{E0DE3CC3-76B5-42EA-9BB8-0F65F26DF9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D342B0-5DA2-48A1-B0CE-5C35F646399F}"/>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281678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DD401-BA38-4345-87B7-7DD7A55BCE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068512E-C819-48C8-8108-4CA7AEE88A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AED209-6F39-42DF-9DF8-B6B465840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7D1035-A383-4E2C-BC01-CEA0E1F8B313}"/>
              </a:ext>
            </a:extLst>
          </p:cNvPr>
          <p:cNvSpPr>
            <a:spLocks noGrp="1"/>
          </p:cNvSpPr>
          <p:nvPr>
            <p:ph type="dt" sz="half" idx="10"/>
          </p:nvPr>
        </p:nvSpPr>
        <p:spPr/>
        <p:txBody>
          <a:bodyPr/>
          <a:lstStyle/>
          <a:p>
            <a:fld id="{610093E1-DE11-4E88-BC8D-0056719104E0}" type="datetimeFigureOut">
              <a:rPr lang="en-GB" smtClean="0"/>
              <a:t>05/10/2023</a:t>
            </a:fld>
            <a:endParaRPr lang="en-GB"/>
          </a:p>
        </p:txBody>
      </p:sp>
      <p:sp>
        <p:nvSpPr>
          <p:cNvPr id="6" name="Footer Placeholder 5">
            <a:extLst>
              <a:ext uri="{FF2B5EF4-FFF2-40B4-BE49-F238E27FC236}">
                <a16:creationId xmlns:a16="http://schemas.microsoft.com/office/drawing/2014/main" id="{1AEEE7AA-243F-443F-A1EC-D5517269C5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F396C1-FB3C-44EB-B51E-7E464E254D6E}"/>
              </a:ext>
            </a:extLst>
          </p:cNvPr>
          <p:cNvSpPr>
            <a:spLocks noGrp="1"/>
          </p:cNvSpPr>
          <p:nvPr>
            <p:ph type="sldNum" sz="quarter" idx="12"/>
          </p:nvPr>
        </p:nvSpPr>
        <p:spPr/>
        <p:txBody>
          <a:bodyPr/>
          <a:lstStyle/>
          <a:p>
            <a:fld id="{0F50CE13-EDE5-4F1B-A28B-3AB5501A4C74}" type="slidenum">
              <a:rPr lang="en-GB" smtClean="0"/>
              <a:t>‹#›</a:t>
            </a:fld>
            <a:endParaRPr lang="en-GB"/>
          </a:p>
        </p:txBody>
      </p:sp>
    </p:spTree>
    <p:extLst>
      <p:ext uri="{BB962C8B-B14F-4D97-AF65-F5344CB8AC3E}">
        <p14:creationId xmlns:p14="http://schemas.microsoft.com/office/powerpoint/2010/main" val="27207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2CF34C-A8FA-45D2-97F7-697ACD1594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CA2F4A3-0ECE-4857-AE07-6E3F952A20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97D557-48EE-4DC5-8C92-C88BE65A65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93E1-DE11-4E88-BC8D-0056719104E0}" type="datetimeFigureOut">
              <a:rPr lang="en-GB" smtClean="0"/>
              <a:t>05/10/2023</a:t>
            </a:fld>
            <a:endParaRPr lang="en-GB"/>
          </a:p>
        </p:txBody>
      </p:sp>
      <p:sp>
        <p:nvSpPr>
          <p:cNvPr id="5" name="Footer Placeholder 4">
            <a:extLst>
              <a:ext uri="{FF2B5EF4-FFF2-40B4-BE49-F238E27FC236}">
                <a16:creationId xmlns:a16="http://schemas.microsoft.com/office/drawing/2014/main" id="{23314E66-0EC7-44EF-93E9-FA1A22FF03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07DF168-F426-4B8F-89EB-1EAF7DD9A3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50CE13-EDE5-4F1B-A28B-3AB5501A4C74}" type="slidenum">
              <a:rPr lang="en-GB" smtClean="0"/>
              <a:t>‹#›</a:t>
            </a:fld>
            <a:endParaRPr lang="en-GB"/>
          </a:p>
        </p:txBody>
      </p:sp>
    </p:spTree>
    <p:extLst>
      <p:ext uri="{BB962C8B-B14F-4D97-AF65-F5344CB8AC3E}">
        <p14:creationId xmlns:p14="http://schemas.microsoft.com/office/powerpoint/2010/main" val="779966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open.maricopa.edu/devpsych/chapter/chapter-1-intro-to-lifespan-developmen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ZKrejuEtP5w?feature=oembed"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logos and text&#10;&#10;Description automatically generated">
            <a:extLst>
              <a:ext uri="{FF2B5EF4-FFF2-40B4-BE49-F238E27FC236}">
                <a16:creationId xmlns:a16="http://schemas.microsoft.com/office/drawing/2014/main" id="{E92CE992-C878-7789-7E7F-6E71E269C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375" y="416983"/>
            <a:ext cx="11529250" cy="6024033"/>
          </a:xfrm>
          <a:prstGeom prst="rect">
            <a:avLst/>
          </a:prstGeom>
        </p:spPr>
      </p:pic>
    </p:spTree>
    <p:extLst>
      <p:ext uri="{BB962C8B-B14F-4D97-AF65-F5344CB8AC3E}">
        <p14:creationId xmlns:p14="http://schemas.microsoft.com/office/powerpoint/2010/main" val="291871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group of people crossing a street&#10;&#10;Description automatically generated">
            <a:extLst>
              <a:ext uri="{FF2B5EF4-FFF2-40B4-BE49-F238E27FC236}">
                <a16:creationId xmlns:a16="http://schemas.microsoft.com/office/drawing/2014/main" id="{97CC6B35-673D-F229-7DE6-393B54C8561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862" b="24125"/>
          <a:stretch/>
        </p:blipFill>
        <p:spPr>
          <a:xfrm>
            <a:off x="20" y="1"/>
            <a:ext cx="12191979" cy="6858000"/>
          </a:xfrm>
          <a:prstGeom prst="rect">
            <a:avLst/>
          </a:prstGeom>
        </p:spPr>
      </p:pic>
    </p:spTree>
    <p:extLst>
      <p:ext uri="{BB962C8B-B14F-4D97-AF65-F5344CB8AC3E}">
        <p14:creationId xmlns:p14="http://schemas.microsoft.com/office/powerpoint/2010/main" val="149790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logos and text&#10;&#10;Description automatically generated">
            <a:extLst>
              <a:ext uri="{FF2B5EF4-FFF2-40B4-BE49-F238E27FC236}">
                <a16:creationId xmlns:a16="http://schemas.microsoft.com/office/drawing/2014/main" id="{5954BDB1-3627-F4C9-FD48-1ECA6751E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375" y="416983"/>
            <a:ext cx="11529250" cy="6024033"/>
          </a:xfrm>
          <a:prstGeom prst="rect">
            <a:avLst/>
          </a:prstGeom>
        </p:spPr>
      </p:pic>
    </p:spTree>
    <p:extLst>
      <p:ext uri="{BB962C8B-B14F-4D97-AF65-F5344CB8AC3E}">
        <p14:creationId xmlns:p14="http://schemas.microsoft.com/office/powerpoint/2010/main" val="281180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group of children walking with a bicycle&#10;&#10;Description automatically generated">
            <a:extLst>
              <a:ext uri="{FF2B5EF4-FFF2-40B4-BE49-F238E27FC236}">
                <a16:creationId xmlns:a16="http://schemas.microsoft.com/office/drawing/2014/main" id="{7087BE41-BE30-BB38-6F49-8F324659EB6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93899" y="0"/>
            <a:ext cx="8638211" cy="6654975"/>
          </a:xfrm>
          <a:prstGeom prst="rect">
            <a:avLst/>
          </a:prstGeom>
        </p:spPr>
      </p:pic>
    </p:spTree>
    <p:extLst>
      <p:ext uri="{BB962C8B-B14F-4D97-AF65-F5344CB8AC3E}">
        <p14:creationId xmlns:p14="http://schemas.microsoft.com/office/powerpoint/2010/main" val="1133645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descr="A group of children running">
            <a:extLst>
              <a:ext uri="{FF2B5EF4-FFF2-40B4-BE49-F238E27FC236}">
                <a16:creationId xmlns:a16="http://schemas.microsoft.com/office/drawing/2014/main" id="{B407A0B4-9C57-101E-72C4-BB0BD79380E5}"/>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79" b="21264"/>
          <a:stretch/>
        </p:blipFill>
        <p:spPr>
          <a:xfrm>
            <a:off x="20" y="1282"/>
            <a:ext cx="12191980" cy="6856718"/>
          </a:xfrm>
          <a:prstGeom prst="rect">
            <a:avLst/>
          </a:prstGeom>
        </p:spPr>
      </p:pic>
      <p:sp>
        <p:nvSpPr>
          <p:cNvPr id="11" name="TextBox 10">
            <a:extLst>
              <a:ext uri="{FF2B5EF4-FFF2-40B4-BE49-F238E27FC236}">
                <a16:creationId xmlns:a16="http://schemas.microsoft.com/office/drawing/2014/main" id="{02B77397-620C-DED5-5B44-F53BF21D4ACB}"/>
              </a:ext>
            </a:extLst>
          </p:cNvPr>
          <p:cNvSpPr txBox="1"/>
          <p:nvPr/>
        </p:nvSpPr>
        <p:spPr>
          <a:xfrm>
            <a:off x="10005184" y="6657945"/>
            <a:ext cx="2186816"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open.maricopa.edu/devpsych/chapter/chapter-1-intro-to-lifespan-development/">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GB" sz="700">
              <a:solidFill>
                <a:srgbClr val="FFFFFF"/>
              </a:solidFill>
            </a:endParaRPr>
          </a:p>
        </p:txBody>
      </p:sp>
    </p:spTree>
    <p:extLst>
      <p:ext uri="{BB962C8B-B14F-4D97-AF65-F5344CB8AC3E}">
        <p14:creationId xmlns:p14="http://schemas.microsoft.com/office/powerpoint/2010/main" val="2753319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9D8E56-58C3-4954-8E0B-8DD129F6F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00"/>
            <a:ext cx="12192000" cy="8128000"/>
          </a:xfrm>
          <a:prstGeom prst="rect">
            <a:avLst/>
          </a:prstGeom>
        </p:spPr>
      </p:pic>
    </p:spTree>
    <p:extLst>
      <p:ext uri="{BB962C8B-B14F-4D97-AF65-F5344CB8AC3E}">
        <p14:creationId xmlns:p14="http://schemas.microsoft.com/office/powerpoint/2010/main" val="2033713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linedrawing&#10;&#10;Description automatically generated">
            <a:extLst>
              <a:ext uri="{FF2B5EF4-FFF2-40B4-BE49-F238E27FC236}">
                <a16:creationId xmlns:a16="http://schemas.microsoft.com/office/drawing/2014/main" id="{632B8ACF-F9C8-41ED-B45D-118D0B7D0FB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76477" y="170979"/>
            <a:ext cx="6039046" cy="6516041"/>
          </a:xfrm>
        </p:spPr>
      </p:pic>
    </p:spTree>
    <p:extLst>
      <p:ext uri="{BB962C8B-B14F-4D97-AF65-F5344CB8AC3E}">
        <p14:creationId xmlns:p14="http://schemas.microsoft.com/office/powerpoint/2010/main" val="1956288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nline Media 8" title="speed matters with Maddie Moate">
            <a:hlinkClick r:id="" action="ppaction://media"/>
            <a:extLst>
              <a:ext uri="{FF2B5EF4-FFF2-40B4-BE49-F238E27FC236}">
                <a16:creationId xmlns:a16="http://schemas.microsoft.com/office/drawing/2014/main" id="{76AFB13A-DF11-46D7-B334-94A954662631}"/>
              </a:ext>
            </a:extLst>
          </p:cNvPr>
          <p:cNvPicPr>
            <a:picLocks noRot="1" noChangeAspect="1"/>
          </p:cNvPicPr>
          <p:nvPr>
            <a:videoFile r:link="rId1"/>
          </p:nvPr>
        </p:nvPicPr>
        <p:blipFill>
          <a:blip r:embed="rId4"/>
          <a:stretch>
            <a:fillRect/>
          </a:stretch>
        </p:blipFill>
        <p:spPr>
          <a:xfrm>
            <a:off x="0" y="-29788"/>
            <a:ext cx="12244956" cy="6887788"/>
          </a:xfrm>
          <a:prstGeom prst="rect">
            <a:avLst/>
          </a:prstGeom>
        </p:spPr>
      </p:pic>
    </p:spTree>
    <p:extLst>
      <p:ext uri="{BB962C8B-B14F-4D97-AF65-F5344CB8AC3E}">
        <p14:creationId xmlns:p14="http://schemas.microsoft.com/office/powerpoint/2010/main" val="356747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B2E7D52-8A14-4D34-97FF-6CECC42121F1}"/>
              </a:ext>
            </a:extLst>
          </p:cNvPr>
          <p:cNvPicPr>
            <a:picLocks noGrp="1" noChangeAspect="1"/>
          </p:cNvPicPr>
          <p:nvPr>
            <p:ph idx="4294967295"/>
          </p:nvPr>
        </p:nvPicPr>
        <p:blipFill rotWithShape="1">
          <a:blip r:embed="rId3" cstate="screen">
            <a:extLst>
              <a:ext uri="{28A0092B-C50C-407E-A947-70E740481C1C}">
                <a14:useLocalDpi xmlns:a14="http://schemas.microsoft.com/office/drawing/2010/main"/>
              </a:ext>
            </a:extLst>
          </a:blip>
          <a:srcRect t="8793" b="16207"/>
          <a:stretch/>
        </p:blipFill>
        <p:spPr>
          <a:xfrm>
            <a:off x="20" y="1"/>
            <a:ext cx="12191979" cy="6858000"/>
          </a:xfrm>
          <a:prstGeom prst="rect">
            <a:avLst/>
          </a:prstGeom>
        </p:spPr>
      </p:pic>
    </p:spTree>
    <p:extLst>
      <p:ext uri="{BB962C8B-B14F-4D97-AF65-F5344CB8AC3E}">
        <p14:creationId xmlns:p14="http://schemas.microsoft.com/office/powerpoint/2010/main" val="2580554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6" name="Picture 15" descr="A stop light in front of a building&#10;&#10;Description automatically generated">
            <a:extLst>
              <a:ext uri="{FF2B5EF4-FFF2-40B4-BE49-F238E27FC236}">
                <a16:creationId xmlns:a16="http://schemas.microsoft.com/office/drawing/2014/main" id="{DB342FAE-6AF3-406B-B165-C067B0451E6A}"/>
              </a:ext>
            </a:extLst>
          </p:cNvPr>
          <p:cNvPicPr>
            <a:picLocks noChangeAspect="1"/>
          </p:cNvPicPr>
          <p:nvPr/>
        </p:nvPicPr>
        <p:blipFill rotWithShape="1">
          <a:blip r:embed="rId3">
            <a:extLst>
              <a:ext uri="{28A0092B-C50C-407E-A947-70E740481C1C}">
                <a14:useLocalDpi xmlns:a14="http://schemas.microsoft.com/office/drawing/2010/main" val="0"/>
              </a:ext>
            </a:extLst>
          </a:blip>
          <a:srcRect l="23315" r="4950" b="-1"/>
          <a:stretch/>
        </p:blipFill>
        <p:spPr>
          <a:xfrm>
            <a:off x="-1" y="10"/>
            <a:ext cx="7370057" cy="6857990"/>
          </a:xfrm>
          <a:prstGeom prst="rect">
            <a:avLst/>
          </a:prstGeom>
        </p:spPr>
      </p:pic>
      <p:pic>
        <p:nvPicPr>
          <p:cNvPr id="12" name="Picture 11" descr="A sign on a pole&#10;&#10;Description automatically generated">
            <a:extLst>
              <a:ext uri="{FF2B5EF4-FFF2-40B4-BE49-F238E27FC236}">
                <a16:creationId xmlns:a16="http://schemas.microsoft.com/office/drawing/2014/main" id="{BE717208-71E4-4BF9-9CC5-1C74D45EA562}"/>
              </a:ext>
            </a:extLst>
          </p:cNvPr>
          <p:cNvPicPr>
            <a:picLocks noChangeAspect="1"/>
          </p:cNvPicPr>
          <p:nvPr/>
        </p:nvPicPr>
        <p:blipFill rotWithShape="1">
          <a:blip r:embed="rId4">
            <a:extLst>
              <a:ext uri="{28A0092B-C50C-407E-A947-70E740481C1C}">
                <a14:useLocalDpi xmlns:a14="http://schemas.microsoft.com/office/drawing/2010/main" val="0"/>
              </a:ext>
            </a:extLst>
          </a:blip>
          <a:srcRect l="7110" r="-4" b="-4"/>
          <a:stretch/>
        </p:blipFill>
        <p:spPr>
          <a:xfrm>
            <a:off x="7534656" y="1"/>
            <a:ext cx="4657344" cy="3346704"/>
          </a:xfrm>
          <a:prstGeom prst="rect">
            <a:avLst/>
          </a:prstGeom>
        </p:spPr>
      </p:pic>
      <p:pic>
        <p:nvPicPr>
          <p:cNvPr id="14" name="Picture 13" descr="A sign on the side of a road&#10;&#10;Description automatically generated">
            <a:extLst>
              <a:ext uri="{FF2B5EF4-FFF2-40B4-BE49-F238E27FC236}">
                <a16:creationId xmlns:a16="http://schemas.microsoft.com/office/drawing/2014/main" id="{3E5A6703-2450-484E-A4C6-148B0406C9C1}"/>
              </a:ext>
            </a:extLst>
          </p:cNvPr>
          <p:cNvPicPr>
            <a:picLocks noChangeAspect="1"/>
          </p:cNvPicPr>
          <p:nvPr/>
        </p:nvPicPr>
        <p:blipFill rotWithShape="1">
          <a:blip r:embed="rId5">
            <a:extLst>
              <a:ext uri="{28A0092B-C50C-407E-A947-70E740481C1C}">
                <a14:useLocalDpi xmlns:a14="http://schemas.microsoft.com/office/drawing/2010/main" val="0"/>
              </a:ext>
            </a:extLst>
          </a:blip>
          <a:srcRect l="7110" r="-4" b="-4"/>
          <a:stretch/>
        </p:blipFill>
        <p:spPr>
          <a:xfrm>
            <a:off x="7534654" y="3511296"/>
            <a:ext cx="4657346" cy="3346704"/>
          </a:xfrm>
          <a:prstGeom prst="rect">
            <a:avLst/>
          </a:prstGeom>
        </p:spPr>
      </p:pic>
    </p:spTree>
    <p:extLst>
      <p:ext uri="{BB962C8B-B14F-4D97-AF65-F5344CB8AC3E}">
        <p14:creationId xmlns:p14="http://schemas.microsoft.com/office/powerpoint/2010/main" val="285958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group of children posing for a photo&#10;&#10;Description automatically generated">
            <a:extLst>
              <a:ext uri="{FF2B5EF4-FFF2-40B4-BE49-F238E27FC236}">
                <a16:creationId xmlns:a16="http://schemas.microsoft.com/office/drawing/2014/main" id="{0CC20074-3217-0B9C-ADB6-ABB31175BC29}"/>
              </a:ext>
            </a:extLst>
          </p:cNvPr>
          <p:cNvPicPr>
            <a:picLocks noChangeAspect="1"/>
          </p:cNvPicPr>
          <p:nvPr/>
        </p:nvPicPr>
        <p:blipFill rotWithShape="1">
          <a:blip r:embed="rId3">
            <a:extLst>
              <a:ext uri="{28A0092B-C50C-407E-A947-70E740481C1C}">
                <a14:useLocalDpi xmlns:a14="http://schemas.microsoft.com/office/drawing/2010/main" val="0"/>
              </a:ext>
            </a:extLst>
          </a:blip>
          <a:srcRect t="6489" b="18525"/>
          <a:stretch/>
        </p:blipFill>
        <p:spPr>
          <a:xfrm>
            <a:off x="20" y="1282"/>
            <a:ext cx="12191980" cy="6856718"/>
          </a:xfrm>
          <a:prstGeom prst="rect">
            <a:avLst/>
          </a:prstGeom>
        </p:spPr>
      </p:pic>
    </p:spTree>
    <p:extLst>
      <p:ext uri="{BB962C8B-B14F-4D97-AF65-F5344CB8AC3E}">
        <p14:creationId xmlns:p14="http://schemas.microsoft.com/office/powerpoint/2010/main" val="2945065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01D9FEE0DA40428361825C3E51E250" ma:contentTypeVersion="17" ma:contentTypeDescription="Create a new document." ma:contentTypeScope="" ma:versionID="9682d46752d95dc236ba66b60298df52">
  <xsd:schema xmlns:xsd="http://www.w3.org/2001/XMLSchema" xmlns:xs="http://www.w3.org/2001/XMLSchema" xmlns:p="http://schemas.microsoft.com/office/2006/metadata/properties" xmlns:ns2="3fae4d54-fa66-4f69-a0ef-057e6bedd886" xmlns:ns3="df2b7216-233b-401c-9e04-f0f47973a2c9" targetNamespace="http://schemas.microsoft.com/office/2006/metadata/properties" ma:root="true" ma:fieldsID="561fd1f5bf7fee3f0621800ff691ead7" ns2:_="" ns3:_="">
    <xsd:import namespace="3fae4d54-fa66-4f69-a0ef-057e6bedd886"/>
    <xsd:import namespace="df2b7216-233b-401c-9e04-f0f47973a2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e4d54-fa66-4f69-a0ef-057e6bedd8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77f2d43-4c51-4591-8d14-b2c54a7918c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2b7216-233b-401c-9e04-f0f47973a2c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3b23292-031b-47bc-8c2a-ca44a356e8d5}" ma:internalName="TaxCatchAll" ma:showField="CatchAllData" ma:web="df2b7216-233b-401c-9e04-f0f47973a2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0A4558-CA23-43E1-B7E1-1C29F4512C23}"/>
</file>

<file path=customXml/itemProps2.xml><?xml version="1.0" encoding="utf-8"?>
<ds:datastoreItem xmlns:ds="http://schemas.openxmlformats.org/officeDocument/2006/customXml" ds:itemID="{5A93F7E5-3999-4235-B71C-231A7CFFB16A}"/>
</file>

<file path=docProps/app.xml><?xml version="1.0" encoding="utf-8"?>
<Properties xmlns="http://schemas.openxmlformats.org/officeDocument/2006/extended-properties" xmlns:vt="http://schemas.openxmlformats.org/officeDocument/2006/docPropsVTypes">
  <TotalTime>229</TotalTime>
  <Words>2143</Words>
  <Application>Microsoft Office PowerPoint</Application>
  <PresentationFormat>Widescreen</PresentationFormat>
  <Paragraphs>225</Paragraphs>
  <Slides>11</Slides>
  <Notes>11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Cafeteria-Black</vt:lpstr>
      <vt:lpstr>Cafeteria-Regular</vt:lpstr>
      <vt:lpstr>Calibri</vt:lpstr>
      <vt:lpstr>Calibri Light</vt:lpstr>
      <vt:lpstr>DIN-Regular</vt:lpstr>
      <vt:lpstr>ff-tisa-sans-web-pro</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Dilley</dc:creator>
  <cp:lastModifiedBy>Sophie Dilley</cp:lastModifiedBy>
  <cp:revision>21</cp:revision>
  <dcterms:created xsi:type="dcterms:W3CDTF">2020-11-11T14:35:14Z</dcterms:created>
  <dcterms:modified xsi:type="dcterms:W3CDTF">2023-10-05T14:14:45Z</dcterms:modified>
</cp:coreProperties>
</file>